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38"/>
  </p:notesMasterIdLst>
  <p:handoutMasterIdLst>
    <p:handoutMasterId r:id="rId39"/>
  </p:handoutMasterIdLst>
  <p:sldIdLst>
    <p:sldId id="262" r:id="rId2"/>
    <p:sldId id="358" r:id="rId3"/>
    <p:sldId id="364" r:id="rId4"/>
    <p:sldId id="362" r:id="rId5"/>
    <p:sldId id="361" r:id="rId6"/>
    <p:sldId id="363" r:id="rId7"/>
    <p:sldId id="365" r:id="rId8"/>
    <p:sldId id="366" r:id="rId9"/>
    <p:sldId id="367" r:id="rId10"/>
    <p:sldId id="372" r:id="rId11"/>
    <p:sldId id="373" r:id="rId12"/>
    <p:sldId id="368" r:id="rId13"/>
    <p:sldId id="369" r:id="rId14"/>
    <p:sldId id="371" r:id="rId15"/>
    <p:sldId id="374" r:id="rId16"/>
    <p:sldId id="370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260" r:id="rId37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5" autoAdjust="0"/>
    <p:restoredTop sz="94660"/>
  </p:normalViewPr>
  <p:slideViewPr>
    <p:cSldViewPr>
      <p:cViewPr varScale="1">
        <p:scale>
          <a:sx n="65" d="100"/>
          <a:sy n="65" d="100"/>
        </p:scale>
        <p:origin x="106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03/10/2021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03/10/2021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 dirty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911424" y="1412875"/>
            <a:ext cx="10945216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UF04: Programación Orientada a Objetos</a:t>
            </a:r>
          </a:p>
          <a:p>
            <a:pPr algn="ctr" eaLnBrk="1" hangingPunct="1"/>
            <a:r>
              <a:rPr lang="es-ES" sz="2800" dirty="0"/>
              <a:t>Tema 8. Desarrollo de programas organizados en clases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3127375" y="3860800"/>
            <a:ext cx="619125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Módulo: Programación II</a:t>
            </a:r>
          </a:p>
        </p:txBody>
      </p:sp>
      <p:sp>
        <p:nvSpPr>
          <p:cNvPr id="4" name="Retraso 1"/>
          <p:cNvSpPr/>
          <p:nvPr/>
        </p:nvSpPr>
        <p:spPr>
          <a:xfrm>
            <a:off x="1775520" y="5559239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sz="2400" dirty="0"/>
              <a:t>Ángel Muñoz Peña</a:t>
            </a:r>
          </a:p>
          <a:p>
            <a:pPr lvl="3" algn="ctr"/>
            <a:r>
              <a:rPr lang="es-ES" sz="2400" dirty="0"/>
              <a:t>Profesor del Área de Informática y comunicaciones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3BFDA-2FB0-4234-8F3F-9869597BB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57" y="3634097"/>
            <a:ext cx="2543322" cy="3622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537E8AC-39C4-4713-BBF7-A4D453A4406B}"/>
              </a:ext>
            </a:extLst>
          </p:cNvPr>
          <p:cNvSpPr/>
          <p:nvPr/>
        </p:nvSpPr>
        <p:spPr>
          <a:xfrm>
            <a:off x="1127448" y="1412776"/>
            <a:ext cx="8640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/>
              <a:t>Netbeans</a:t>
            </a:r>
            <a:r>
              <a:rPr lang="es-E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Sistema automático de generación de </a:t>
            </a:r>
            <a:r>
              <a:rPr lang="es-ES" sz="2400" dirty="0" err="1"/>
              <a:t>getters</a:t>
            </a:r>
            <a:r>
              <a:rPr lang="es-ES" sz="2400" dirty="0"/>
              <a:t>, setter y constructores de clase en </a:t>
            </a:r>
            <a:r>
              <a:rPr lang="es-ES" sz="2400" dirty="0" err="1"/>
              <a:t>Netbeans</a:t>
            </a:r>
            <a:r>
              <a:rPr lang="es-E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funcionamiento es sencillo, tan solo debemos crear una clase en Java, poner el cursor dentro de la clase, y pulsar </a:t>
            </a:r>
            <a:r>
              <a:rPr lang="es-ES" sz="2400" dirty="0" err="1"/>
              <a:t>Alt+Insertar</a:t>
            </a:r>
            <a:r>
              <a:rPr lang="es-ES" sz="2400" dirty="0"/>
              <a:t>. </a:t>
            </a:r>
            <a:br>
              <a:rPr lang="es-ES" sz="2400" dirty="0"/>
            </a:br>
            <a:r>
              <a:rPr lang="es-ES" sz="2400" dirty="0"/>
              <a:t>Entonces </a:t>
            </a:r>
            <a:r>
              <a:rPr lang="es-ES" sz="2400" dirty="0" err="1"/>
              <a:t>Netbeans</a:t>
            </a:r>
            <a:r>
              <a:rPr lang="es-ES" sz="2400" dirty="0"/>
              <a:t> nos muestra la siguiente pantalla que nos permite indicar que código deseamos generar ("Constructor", "Setter", "</a:t>
            </a:r>
            <a:r>
              <a:rPr lang="es-ES" sz="2400" dirty="0" err="1"/>
              <a:t>Getter</a:t>
            </a:r>
            <a:r>
              <a:rPr lang="es-ES" sz="2400" dirty="0"/>
              <a:t>", "</a:t>
            </a:r>
            <a:r>
              <a:rPr lang="es-ES" sz="2400" dirty="0" err="1"/>
              <a:t>Getters</a:t>
            </a:r>
            <a:r>
              <a:rPr lang="es-ES" sz="2400" dirty="0"/>
              <a:t> y </a:t>
            </a:r>
            <a:r>
              <a:rPr lang="es-ES" sz="2400" dirty="0" err="1"/>
              <a:t>Setters</a:t>
            </a:r>
            <a:r>
              <a:rPr lang="es-ES" sz="2400" dirty="0"/>
              <a:t>“..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CAFA6E-4EE3-473B-8ABB-D7D74B80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01" y="5085184"/>
            <a:ext cx="158115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D01859-229F-411F-80DF-025ED9C9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5038839"/>
            <a:ext cx="1800200" cy="15690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538" name="Picture 10" descr="NetBeans Logo - NetBeans - Apache Software Foundation">
            <a:extLst>
              <a:ext uri="{FF2B5EF4-FFF2-40B4-BE49-F238E27FC236}">
                <a16:creationId xmlns:a16="http://schemas.microsoft.com/office/drawing/2014/main" id="{CE4EC295-DFFC-44F5-A471-147B36F8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151" y="5107625"/>
            <a:ext cx="37909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Icono Idea, luz, bombilla Gratis de Office">
            <a:extLst>
              <a:ext uri="{FF2B5EF4-FFF2-40B4-BE49-F238E27FC236}">
                <a16:creationId xmlns:a16="http://schemas.microsoft.com/office/drawing/2014/main" id="{76B97C76-3867-4D2F-A9EB-E1FE4897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108" y="895991"/>
            <a:ext cx="2388993" cy="238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r>
              <a:rPr lang="es-ES" b="1" dirty="0">
                <a:solidFill>
                  <a:srgbClr val="FF0000"/>
                </a:solidFill>
              </a:rPr>
              <a:t> y </a:t>
            </a:r>
            <a:r>
              <a:rPr lang="es-ES" b="1" dirty="0" err="1">
                <a:solidFill>
                  <a:srgbClr val="FF0000"/>
                </a:solidFill>
              </a:rPr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7CAFA6E-4EE3-473B-8ABB-D7D74B80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49614"/>
            <a:ext cx="5040561" cy="47065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D01859-229F-411F-80DF-025ED9C9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05" y="1549614"/>
            <a:ext cx="5399864" cy="4706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35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175BFD-07E6-4DE1-BDCA-E09F5BCFF5A2}"/>
              </a:ext>
            </a:extLst>
          </p:cNvPr>
          <p:cNvSpPr/>
          <p:nvPr/>
        </p:nvSpPr>
        <p:spPr>
          <a:xfrm>
            <a:off x="1199456" y="1412776"/>
            <a:ext cx="993710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 err="1">
                <a:latin typeface="Calibri" panose="020F0502020204030204" pitchFamily="34" charset="0"/>
              </a:rPr>
              <a:t>Getter</a:t>
            </a:r>
            <a:r>
              <a:rPr lang="es-ES" sz="2800" dirty="0">
                <a:latin typeface="Calibri" panose="020F0502020204030204" pitchFamily="34" charset="0"/>
              </a:rPr>
              <a:t> es una nomenclatura utilizada para indicar que el objetivo de un método es obtener (en inglés </a:t>
            </a:r>
            <a:r>
              <a:rPr lang="es-ES" sz="2800" dirty="0" err="1">
                <a:latin typeface="Calibri" panose="020F0502020204030204" pitchFamily="34" charset="0"/>
              </a:rPr>
              <a:t>Get</a:t>
            </a:r>
            <a:r>
              <a:rPr lang="es-ES" sz="2800" dirty="0">
                <a:latin typeface="Calibri" panose="020F0502020204030204" pitchFamily="34" charset="0"/>
              </a:rPr>
              <a:t>) el valor de un atributo o un valor derivado.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Por convenio el nombre de una función </a:t>
            </a:r>
            <a:r>
              <a:rPr lang="es-ES" sz="2800" dirty="0" err="1">
                <a:latin typeface="Calibri" panose="020F0502020204030204" pitchFamily="34" charset="0"/>
              </a:rPr>
              <a:t>Getter</a:t>
            </a:r>
            <a:r>
              <a:rPr lang="es-ES" sz="2800" dirty="0">
                <a:latin typeface="Calibri" panose="020F0502020204030204" pitchFamily="34" charset="0"/>
              </a:rPr>
              <a:t> va a empezar por la palabra </a:t>
            </a:r>
            <a:r>
              <a:rPr lang="es-ES" sz="2800" dirty="0" err="1">
                <a:latin typeface="Calibri" panose="020F0502020204030204" pitchFamily="34" charset="0"/>
              </a:rPr>
              <a:t>get</a:t>
            </a:r>
            <a:r>
              <a:rPr lang="es-ES" sz="2800" dirty="0">
                <a:latin typeface="Calibri" panose="020F0502020204030204" pitchFamily="34" charset="0"/>
              </a:rPr>
              <a:t> seguido del nombre del atributo a modificar.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Las funciones </a:t>
            </a:r>
            <a:r>
              <a:rPr lang="es-ES" sz="2800" dirty="0" err="1">
                <a:latin typeface="Calibri" panose="020F0502020204030204" pitchFamily="34" charset="0"/>
              </a:rPr>
              <a:t>Getters</a:t>
            </a:r>
            <a:r>
              <a:rPr lang="es-ES" sz="2800" dirty="0">
                <a:latin typeface="Calibri" panose="020F0502020204030204" pitchFamily="34" charset="0"/>
              </a:rPr>
              <a:t> normalmente deberían tener un modificador de acceso </a:t>
            </a:r>
            <a:r>
              <a:rPr lang="es-ES" sz="2800" dirty="0" err="1">
                <a:latin typeface="Calibri" panose="020F0502020204030204" pitchFamily="34" charset="0"/>
              </a:rPr>
              <a:t>public</a:t>
            </a:r>
            <a:r>
              <a:rPr lang="es-ES" sz="2800" dirty="0">
                <a:latin typeface="Calibri" panose="020F0502020204030204" pitchFamily="34" charset="0"/>
              </a:rPr>
              <a:t> para que cualquier clase pudiera utilizarlas para obtener los valores del objeto.</a:t>
            </a:r>
          </a:p>
        </p:txBody>
      </p:sp>
    </p:spTree>
    <p:extLst>
      <p:ext uri="{BB962C8B-B14F-4D97-AF65-F5344CB8AC3E}">
        <p14:creationId xmlns:p14="http://schemas.microsoft.com/office/powerpoint/2010/main" val="56009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175BFD-07E6-4DE1-BDCA-E09F5BCFF5A2}"/>
              </a:ext>
            </a:extLst>
          </p:cNvPr>
          <p:cNvSpPr/>
          <p:nvPr/>
        </p:nvSpPr>
        <p:spPr>
          <a:xfrm>
            <a:off x="1199456" y="1412776"/>
            <a:ext cx="993710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Una función </a:t>
            </a:r>
            <a:r>
              <a:rPr lang="es-ES" sz="2800" dirty="0" err="1">
                <a:latin typeface="Calibri" panose="020F0502020204030204" pitchFamily="34" charset="0"/>
              </a:rPr>
              <a:t>Getter</a:t>
            </a:r>
            <a:r>
              <a:rPr lang="es-ES" sz="2800" dirty="0">
                <a:latin typeface="Calibri" panose="020F0502020204030204" pitchFamily="34" charset="0"/>
              </a:rPr>
              <a:t> debería retornar el valor del atributo que se quiere obtener y recibirá como parámetros aquellos valores necesarios para la obtención del valor.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Las funciones </a:t>
            </a:r>
            <a:r>
              <a:rPr lang="es-ES" sz="2800" dirty="0" err="1">
                <a:latin typeface="Calibri" panose="020F0502020204030204" pitchFamily="34" charset="0"/>
              </a:rPr>
              <a:t>Getters</a:t>
            </a:r>
            <a:r>
              <a:rPr lang="es-ES" sz="2800" dirty="0">
                <a:latin typeface="Calibri" panose="020F0502020204030204" pitchFamily="34" charset="0"/>
              </a:rPr>
              <a:t> no tienen por qué limitarse solo a los atributos definidos en una Clase, también se pueden utilizar para obtener valores derivados y calculados de los atributos de una clase.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2017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BDE360-919E-4C33-BC22-4DF2FE20C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50"/>
          <a:stretch/>
        </p:blipFill>
        <p:spPr>
          <a:xfrm>
            <a:off x="1117133" y="1277103"/>
            <a:ext cx="5303511" cy="430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4CA4A2-2CB9-49E1-AD0F-ABA5D892D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0"/>
          <a:stretch/>
        </p:blipFill>
        <p:spPr>
          <a:xfrm>
            <a:off x="6626351" y="1277103"/>
            <a:ext cx="5303513" cy="4303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477795-8C18-4E71-BB9F-980940E6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13" y="836712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6670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Getters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477795-8C18-4E71-BB9F-980940E6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191" y="1268760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656111-49E8-4FEA-B089-4176EC038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10" y="1093854"/>
            <a:ext cx="5688632" cy="5575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62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175BFD-07E6-4DE1-BDCA-E09F5BCFF5A2}"/>
              </a:ext>
            </a:extLst>
          </p:cNvPr>
          <p:cNvSpPr/>
          <p:nvPr/>
        </p:nvSpPr>
        <p:spPr>
          <a:xfrm>
            <a:off x="1199456" y="1412776"/>
            <a:ext cx="993710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Setter indicar que el objetivo de un método es establecer (en inglés Set) el valor de un atributo o varios.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Por convenio el nombre de una función Setter va a empezar por la palabra </a:t>
            </a:r>
            <a:r>
              <a:rPr lang="es-ES" sz="2800" b="1" i="1" dirty="0">
                <a:latin typeface="Calibri-BoldItalic"/>
              </a:rPr>
              <a:t>set </a:t>
            </a:r>
            <a:r>
              <a:rPr lang="es-ES" sz="2800" dirty="0">
                <a:latin typeface="Calibri" panose="020F0502020204030204" pitchFamily="34" charset="0"/>
              </a:rPr>
              <a:t>seguido del nombre del atributo a modificar.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Las funciones </a:t>
            </a:r>
            <a:r>
              <a:rPr lang="es-ES" sz="2800" dirty="0" err="1">
                <a:latin typeface="Calibri" panose="020F0502020204030204" pitchFamily="34" charset="0"/>
              </a:rPr>
              <a:t>Setters</a:t>
            </a:r>
            <a:r>
              <a:rPr lang="es-ES" sz="2800" dirty="0">
                <a:latin typeface="Calibri" panose="020F0502020204030204" pitchFamily="34" charset="0"/>
              </a:rPr>
              <a:t> normalmente deberían tener un modificador de acceso </a:t>
            </a:r>
            <a:r>
              <a:rPr lang="es-ES" sz="2800" b="1" i="1" dirty="0" err="1">
                <a:latin typeface="Calibri-BoldItalic"/>
              </a:rPr>
              <a:t>public</a:t>
            </a:r>
            <a:r>
              <a:rPr lang="es-ES" sz="2800" b="1" i="1" dirty="0">
                <a:latin typeface="Calibri-BoldItalic"/>
              </a:rPr>
              <a:t> </a:t>
            </a:r>
            <a:r>
              <a:rPr lang="es-ES" sz="2800" dirty="0">
                <a:latin typeface="Calibri" panose="020F0502020204030204" pitchFamily="34" charset="0"/>
              </a:rPr>
              <a:t>para que cualquier clase pudiera utilizarlas para establecer los valores al objeto.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En general una función Setter va a recibir como parámetros como mínimo un valor (el valor a establecer) y si retorna algún valor será un indicador de si se ha podido o no establecer el valor indicado al atributo.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67298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B0F1B3-E48E-48C3-90F4-6FF1B4B28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46"/>
          <a:stretch/>
        </p:blipFill>
        <p:spPr>
          <a:xfrm>
            <a:off x="1046492" y="1135203"/>
            <a:ext cx="5404263" cy="4896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BE7F74-08CC-4609-9A0C-8DB2E2AB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135203"/>
            <a:ext cx="5170750" cy="4896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477795-8C18-4E71-BB9F-980940E68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57" y="953667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2931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: </a:t>
            </a:r>
            <a:r>
              <a:rPr lang="es-ES" b="1" dirty="0" err="1">
                <a:solidFill>
                  <a:srgbClr val="FF0000"/>
                </a:solidFill>
              </a:rPr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477795-8C18-4E71-BB9F-980940E6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07" y="933697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9B98116-0B5E-4248-A70B-6DA098B22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38" y="945436"/>
            <a:ext cx="5752506" cy="5531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55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Herencia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175BFD-07E6-4DE1-BDCA-E09F5BCFF5A2}"/>
              </a:ext>
            </a:extLst>
          </p:cNvPr>
          <p:cNvSpPr/>
          <p:nvPr/>
        </p:nvSpPr>
        <p:spPr>
          <a:xfrm>
            <a:off x="1452092" y="1643896"/>
            <a:ext cx="99371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La Herencia es una de las características principales de cualquier lenguaje de programación orientado a objetos.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Es el mecanismo por el cual una clase adquiere los atributos y métodos de otra clase.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latin typeface="Calibri" panose="020F0502020204030204" pitchFamily="34" charset="0"/>
              </a:rPr>
              <a:t>Nos referiremos a la clase de la que se hereda como </a:t>
            </a:r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superclase</a:t>
            </a:r>
            <a:r>
              <a:rPr lang="es-ES" sz="2800" dirty="0">
                <a:latin typeface="Calibri" panose="020F0502020204030204" pitchFamily="34" charset="0"/>
              </a:rPr>
              <a:t> o </a:t>
            </a:r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clase madre </a:t>
            </a:r>
            <a:r>
              <a:rPr lang="es-ES" sz="2800" dirty="0">
                <a:latin typeface="Calibri" panose="020F0502020204030204" pitchFamily="34" charset="0"/>
              </a:rPr>
              <a:t>y la clase heredada como </a:t>
            </a:r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clase hij</a:t>
            </a:r>
            <a:r>
              <a:rPr lang="es-ES" sz="2800" dirty="0">
                <a:solidFill>
                  <a:srgbClr val="FF0000"/>
                </a:solidFill>
                <a:latin typeface="Calibri" panose="020F0502020204030204" pitchFamily="34" charset="0"/>
              </a:rPr>
              <a:t>a</a:t>
            </a:r>
            <a:r>
              <a:rPr lang="es-ES" sz="2800" dirty="0">
                <a:latin typeface="Calibri" panose="020F0502020204030204" pitchFamily="34" charset="0"/>
              </a:rPr>
              <a:t> o </a:t>
            </a:r>
            <a:r>
              <a:rPr lang="es-ES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clase extendida o derivada.</a:t>
            </a:r>
            <a:endParaRPr lang="es-E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3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Encapsulamiento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7050D9-60E7-46EC-BBD6-EC429ED41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090172"/>
            <a:ext cx="11018440" cy="2677656"/>
          </a:xfrm>
        </p:spPr>
        <p:txBody>
          <a:bodyPr>
            <a:spAutoFit/>
          </a:bodyPr>
          <a:lstStyle/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 err="1">
                <a:solidFill>
                  <a:srgbClr val="000000"/>
                </a:solidFill>
                <a:latin typeface="Calibri" panose="020F0502020204030204" pitchFamily="34" charset="0"/>
              </a:rPr>
              <a:t>L@s</a:t>
            </a: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 programadores/as solo tienen que poder acceder a aquellos métodos y atributos necesarios para utilizar la Clase. 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r>
              <a:rPr lang="es-ES" dirty="0">
                <a:solidFill>
                  <a:srgbClr val="000000"/>
                </a:solidFill>
                <a:latin typeface="Calibri" panose="020F0502020204030204" pitchFamily="34" charset="0"/>
              </a:rPr>
              <a:t>No se pueden utilizar los métodos privados que utilice la clase para sus operaciones.</a:t>
            </a:r>
          </a:p>
          <a:p>
            <a:pPr eaLnBrk="1" hangingPunct="1">
              <a:spcAft>
                <a:spcPct val="30000"/>
              </a:spcAft>
              <a:buFontTx/>
              <a:buChar char="•"/>
            </a:pPr>
            <a:endParaRPr lang="es-E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0C04CF-DB30-4D53-96CB-F5789D7F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40" y="3861048"/>
            <a:ext cx="47625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Herencia</a:t>
            </a:r>
          </a:p>
        </p:txBody>
      </p:sp>
      <p:pic>
        <p:nvPicPr>
          <p:cNvPr id="25604" name="Picture 4" descr="herencia, java">
            <a:extLst>
              <a:ext uri="{FF2B5EF4-FFF2-40B4-BE49-F238E27FC236}">
                <a16:creationId xmlns:a16="http://schemas.microsoft.com/office/drawing/2014/main" id="{35212A5E-A7C6-4827-98AA-B67F630B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970608"/>
            <a:ext cx="7776864" cy="56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6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Herencia:</a:t>
            </a:r>
            <a:r>
              <a:rPr lang="es-ES" b="1" dirty="0">
                <a:solidFill>
                  <a:srgbClr val="FF0000"/>
                </a:solidFill>
              </a:rPr>
              <a:t> ejemplo que NO UTILIZA Herencia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077FB6-729D-49D8-BC68-714F7BD1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340768"/>
            <a:ext cx="4680520" cy="281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5602CC-ED49-4072-A35D-93AC1F70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352497"/>
            <a:ext cx="4680520" cy="5326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1377A0-74DC-405C-8C5A-07430D385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03"/>
          <a:stretch/>
        </p:blipFill>
        <p:spPr>
          <a:xfrm>
            <a:off x="10164452" y="940653"/>
            <a:ext cx="1873424" cy="1855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BA9DC91-28BE-43A6-AD1F-5B067974AF14}"/>
              </a:ext>
            </a:extLst>
          </p:cNvPr>
          <p:cNvSpPr/>
          <p:nvPr/>
        </p:nvSpPr>
        <p:spPr>
          <a:xfrm>
            <a:off x="1019436" y="1628800"/>
            <a:ext cx="1872208" cy="781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2359C58-2821-4C29-8096-02704A37C3AA}"/>
              </a:ext>
            </a:extLst>
          </p:cNvPr>
          <p:cNvSpPr/>
          <p:nvPr/>
        </p:nvSpPr>
        <p:spPr>
          <a:xfrm>
            <a:off x="5978277" y="1628800"/>
            <a:ext cx="1872208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E172912-333E-45D7-8206-ABCF3CA43211}"/>
              </a:ext>
            </a:extLst>
          </p:cNvPr>
          <p:cNvSpPr/>
          <p:nvPr/>
        </p:nvSpPr>
        <p:spPr>
          <a:xfrm>
            <a:off x="1199456" y="2743200"/>
            <a:ext cx="2088232" cy="901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A4FFA44-A94C-4786-8CDD-CFD919A169B3}"/>
              </a:ext>
            </a:extLst>
          </p:cNvPr>
          <p:cNvSpPr/>
          <p:nvPr/>
        </p:nvSpPr>
        <p:spPr>
          <a:xfrm>
            <a:off x="6096000" y="3554360"/>
            <a:ext cx="2376264" cy="8827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0B8A0A-994B-4C1B-BC35-06A804BC5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6"/>
          <a:stretch/>
        </p:blipFill>
        <p:spPr>
          <a:xfrm>
            <a:off x="1283110" y="4775242"/>
            <a:ext cx="3879854" cy="9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7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>
                <a:solidFill>
                  <a:srgbClr val="FF0000"/>
                </a:solidFill>
              </a:rPr>
              <a:t>Herencia: </a:t>
            </a:r>
            <a:r>
              <a:rPr lang="es-ES" b="1" dirty="0">
                <a:solidFill>
                  <a:srgbClr val="00B050"/>
                </a:solidFill>
              </a:rPr>
              <a:t>ejemplo que SI UTILIZA Herencia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598C301-ED3D-42B9-823A-E7386C57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34" y="1124744"/>
            <a:ext cx="5314837" cy="37939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5CFF23-CB7A-4E01-B215-9E213D046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07" y="1124744"/>
            <a:ext cx="4766283" cy="5235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6AFA006-2A72-4F5B-9641-A63AB2B62B3A}"/>
              </a:ext>
            </a:extLst>
          </p:cNvPr>
          <p:cNvSpPr/>
          <p:nvPr/>
        </p:nvSpPr>
        <p:spPr>
          <a:xfrm>
            <a:off x="8976320" y="1196752"/>
            <a:ext cx="1584176" cy="288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141534C-71D8-460B-9A7A-3A6FCB65BB6D}"/>
              </a:ext>
            </a:extLst>
          </p:cNvPr>
          <p:cNvSpPr/>
          <p:nvPr/>
        </p:nvSpPr>
        <p:spPr>
          <a:xfrm>
            <a:off x="6744072" y="2348880"/>
            <a:ext cx="2448272" cy="936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43416D2-A8A1-4CB9-9BE8-2DCA6FDB0409}"/>
              </a:ext>
            </a:extLst>
          </p:cNvPr>
          <p:cNvSpPr/>
          <p:nvPr/>
        </p:nvSpPr>
        <p:spPr>
          <a:xfrm>
            <a:off x="1127448" y="1484784"/>
            <a:ext cx="1872208" cy="1008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4F6E2F3-327E-44E4-9F06-ECECF563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13" y="2806538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433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Uso de Super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8802C99-DE45-4117-977A-7E4BA14DCCA7}"/>
              </a:ext>
            </a:extLst>
          </p:cNvPr>
          <p:cNvSpPr/>
          <p:nvPr/>
        </p:nvSpPr>
        <p:spPr>
          <a:xfrm>
            <a:off x="932802" y="1484784"/>
            <a:ext cx="89076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Básicamente es un </a:t>
            </a:r>
            <a:r>
              <a:rPr lang="es-ES" sz="2800" dirty="0" err="1"/>
              <a:t>shortcut</a:t>
            </a:r>
            <a:r>
              <a:rPr lang="es-ES" sz="2800" dirty="0"/>
              <a:t> que permite acceder a la clase base de una clase derivada y delegar llamadas a métodos de esta, sin tener que conocer ni escribir el nombre de la clase 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La principal ventaja es no tener que especificar el nombre de la clase madre, lo que facilita el mantenimiento del código.</a:t>
            </a:r>
          </a:p>
        </p:txBody>
      </p:sp>
    </p:spTree>
    <p:extLst>
      <p:ext uri="{BB962C8B-B14F-4D97-AF65-F5344CB8AC3E}">
        <p14:creationId xmlns:p14="http://schemas.microsoft.com/office/powerpoint/2010/main" val="1623849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Uso de Super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8802C99-DE45-4117-977A-7E4BA14DCCA7}"/>
              </a:ext>
            </a:extLst>
          </p:cNvPr>
          <p:cNvSpPr/>
          <p:nvPr/>
        </p:nvSpPr>
        <p:spPr>
          <a:xfrm>
            <a:off x="911424" y="1181386"/>
            <a:ext cx="1087320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Para acceder al constructor de la superclase utilizaremos la sintaxis:</a:t>
            </a:r>
          </a:p>
          <a:p>
            <a:r>
              <a:rPr lang="es-ES" sz="3200" i="1" dirty="0"/>
              <a:t>	</a:t>
            </a:r>
            <a:r>
              <a:rPr lang="es-ES" sz="3200" i="1" dirty="0">
                <a:solidFill>
                  <a:srgbClr val="0070C0"/>
                </a:solidFill>
              </a:rPr>
              <a:t>super(parámetros del constructor);</a:t>
            </a:r>
          </a:p>
          <a:p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Para acceder a un método definido en la superclase utilizaré la sintaxis:</a:t>
            </a:r>
          </a:p>
          <a:p>
            <a:r>
              <a:rPr lang="es-ES" sz="3200" i="1" dirty="0"/>
              <a:t>	</a:t>
            </a:r>
            <a:r>
              <a:rPr lang="es-ES" sz="3200" i="1" dirty="0" err="1">
                <a:solidFill>
                  <a:srgbClr val="0070C0"/>
                </a:solidFill>
              </a:rPr>
              <a:t>super.nombreMetodo</a:t>
            </a:r>
            <a:r>
              <a:rPr lang="es-ES" sz="3200" i="1" dirty="0">
                <a:solidFill>
                  <a:srgbClr val="0070C0"/>
                </a:solidFill>
              </a:rPr>
              <a:t>();</a:t>
            </a:r>
          </a:p>
          <a:p>
            <a:endParaRPr lang="es-E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Para acceder a un atributo definido la superclase utilizaré la sintaxis:</a:t>
            </a:r>
          </a:p>
          <a:p>
            <a:r>
              <a:rPr lang="es-ES" sz="3200" i="1" dirty="0"/>
              <a:t>	</a:t>
            </a:r>
            <a:r>
              <a:rPr lang="es-ES" sz="3200" i="1" dirty="0" err="1">
                <a:solidFill>
                  <a:srgbClr val="0070C0"/>
                </a:solidFill>
              </a:rPr>
              <a:t>super.nombreAtributo</a:t>
            </a:r>
            <a:r>
              <a:rPr lang="es-ES" sz="3200" i="1" dirty="0">
                <a:solidFill>
                  <a:srgbClr val="0070C0"/>
                </a:solidFill>
              </a:rPr>
              <a:t>;</a:t>
            </a:r>
            <a:endParaRPr lang="es-E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526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Uso de Super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55E66A-2C80-4FB9-9FDC-66250531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1" y="1196752"/>
            <a:ext cx="5719338" cy="4090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9880BD-9EB5-4460-9030-2DEF568B4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181545"/>
            <a:ext cx="4649814" cy="5621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79F081-EDA4-4302-BA31-5E0D175A7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8348" y="4350841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3013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Sobreescritura de métodos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8802C99-DE45-4117-977A-7E4BA14DCCA7}"/>
              </a:ext>
            </a:extLst>
          </p:cNvPr>
          <p:cNvSpPr/>
          <p:nvPr/>
        </p:nvSpPr>
        <p:spPr>
          <a:xfrm>
            <a:off x="1056656" y="2132856"/>
            <a:ext cx="10873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Se pueden sobrescribir los métodos y atributos de la superclase siempre que no se haya definido con la palabra clave </a:t>
            </a:r>
            <a:r>
              <a:rPr lang="es-ES" sz="3200" b="1" dirty="0">
                <a:solidFill>
                  <a:srgbClr val="FF0000"/>
                </a:solidFill>
              </a:rPr>
              <a:t>final</a:t>
            </a:r>
            <a:r>
              <a:rPr lang="es-ES" sz="3200" dirty="0"/>
              <a:t>.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44770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Sobreescritura de métodos: Ejemplo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949233-DD41-4B7A-9BE8-09DD553B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484784"/>
            <a:ext cx="4814488" cy="18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1CD2F1-BFDC-4E30-9B79-616D2B960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196752"/>
            <a:ext cx="4968552" cy="5304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51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Sobreescritura de métodos: Ejemplo (cont.)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7B6631-971F-4462-A44E-0382CF0A8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75"/>
          <a:stretch/>
        </p:blipFill>
        <p:spPr>
          <a:xfrm>
            <a:off x="911424" y="1196752"/>
            <a:ext cx="5797252" cy="354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E9F141-F2AC-4590-BDBB-E51A9EBD3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9" r="16250"/>
          <a:stretch/>
        </p:blipFill>
        <p:spPr>
          <a:xfrm>
            <a:off x="6888088" y="2492896"/>
            <a:ext cx="5041776" cy="3441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146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Sobreescritura de métodos: Ejemplo (cont.)</a:t>
            </a:r>
          </a:p>
        </p:txBody>
      </p:sp>
      <p:pic>
        <p:nvPicPr>
          <p:cNvPr id="7" name="Picture 2" descr="LG 29WP500-B 29&quot; LED IPS UltraWide FullHD 75Hz FreeSync">
            <a:extLst>
              <a:ext uri="{FF2B5EF4-FFF2-40B4-BE49-F238E27FC236}">
                <a16:creationId xmlns:a16="http://schemas.microsoft.com/office/drawing/2014/main" id="{C451B47C-4442-4E7C-BE9E-A9B586D70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7" b="19716"/>
          <a:stretch/>
        </p:blipFill>
        <p:spPr bwMode="auto">
          <a:xfrm>
            <a:off x="1967361" y="1196752"/>
            <a:ext cx="856993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DB5F55C-F166-4DD1-9B57-D30E339E0794}"/>
              </a:ext>
            </a:extLst>
          </p:cNvPr>
          <p:cNvSpPr/>
          <p:nvPr/>
        </p:nvSpPr>
        <p:spPr>
          <a:xfrm>
            <a:off x="2279576" y="1556792"/>
            <a:ext cx="7776864" cy="3312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6847B8-1002-48DE-A166-6DD8254154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9"/>
          <a:stretch/>
        </p:blipFill>
        <p:spPr>
          <a:xfrm>
            <a:off x="2322028" y="1988840"/>
            <a:ext cx="7734412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213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de NO encapsulamiento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186BDA-545C-4DFC-8328-2A42780FC660}"/>
              </a:ext>
            </a:extLst>
          </p:cNvPr>
          <p:cNvGraphicFramePr>
            <a:graphicFrameLocks noGrp="1"/>
          </p:cNvGraphicFramePr>
          <p:nvPr/>
        </p:nvGraphicFramePr>
        <p:xfrm>
          <a:off x="1199456" y="1916832"/>
          <a:ext cx="9146232" cy="4114800"/>
        </p:xfrm>
        <a:graphic>
          <a:graphicData uri="http://schemas.openxmlformats.org/drawingml/2006/table">
            <a:tbl>
              <a:tblPr/>
              <a:tblGrid>
                <a:gridCol w="9146232">
                  <a:extLst>
                    <a:ext uri="{9D8B030D-6E8A-4147-A177-3AD203B41FA5}">
                      <a16:colId xmlns:a16="http://schemas.microsoft.com/office/drawing/2014/main" val="4269743893"/>
                    </a:ext>
                  </a:extLst>
                </a:gridCol>
              </a:tblGrid>
              <a:tr h="3977451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class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{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    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}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 </a:t>
                      </a: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//Mi método </a:t>
                      </a:r>
                      <a:r>
                        <a:rPr lang="es-ES" sz="2400" dirty="0" err="1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main</a:t>
                      </a:r>
                      <a:r>
                        <a:rPr lang="es-ES" sz="2400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...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new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Gato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"Nemo"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es-ES" sz="2400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4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System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out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println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"Mi gato se llama: "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+ 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nombre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System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out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println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"El número de patas de mi gato es: "</a:t>
                      </a:r>
                      <a:r>
                        <a:rPr lang="es-ES" sz="2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+ 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g</a:t>
                      </a:r>
                      <a:r>
                        <a:rPr lang="es-ES" sz="2400" dirty="0" err="1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es-ES" sz="2400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patas</a:t>
                      </a:r>
                      <a:r>
                        <a:rPr lang="es-ES" sz="2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);</a:t>
                      </a:r>
                      <a:endParaRPr lang="es-ES" sz="2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535643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E71B2C14-F12B-445A-8067-B36786A41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3"/>
          <a:stretch/>
        </p:blipFill>
        <p:spPr>
          <a:xfrm>
            <a:off x="9408976" y="2060848"/>
            <a:ext cx="1873424" cy="1855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95470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/>
              <a:t>Final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990604-4208-4E87-9A83-0553D4C1F976}"/>
              </a:ext>
            </a:extLst>
          </p:cNvPr>
          <p:cNvSpPr/>
          <p:nvPr/>
        </p:nvSpPr>
        <p:spPr>
          <a:xfrm>
            <a:off x="1127448" y="1340768"/>
            <a:ext cx="1080241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</a:rPr>
              <a:t>No siempre podremos extender de un atributo o un Método</a:t>
            </a:r>
          </a:p>
          <a:p>
            <a:endParaRPr lang="es-ES" sz="2800" dirty="0">
              <a:latin typeface="Calibri" panose="020F0502020204030204" pitchFamily="34" charset="0"/>
            </a:endParaRPr>
          </a:p>
          <a:p>
            <a:r>
              <a:rPr lang="es-ES" sz="2800" dirty="0">
                <a:latin typeface="Calibri" panose="020F0502020204030204" pitchFamily="34" charset="0"/>
              </a:rPr>
              <a:t>Podemos indicar que el valor de un atributo es inalterable o que no se puede sobrescribir un método añadiendo el modificador </a:t>
            </a:r>
            <a:r>
              <a:rPr lang="es-ES" sz="2800" b="1" dirty="0">
                <a:latin typeface="Calibri-Bold"/>
              </a:rPr>
              <a:t>final </a:t>
            </a:r>
            <a:r>
              <a:rPr lang="es-ES" sz="2800" dirty="0">
                <a:latin typeface="Calibri" panose="020F0502020204030204" pitchFamily="34" charset="0"/>
              </a:rPr>
              <a:t>en la definición del método o el atributo.</a:t>
            </a:r>
          </a:p>
          <a:p>
            <a:endParaRPr lang="es-ES" sz="2800" dirty="0">
              <a:latin typeface="Calibri" panose="020F0502020204030204" pitchFamily="34" charset="0"/>
            </a:endParaRPr>
          </a:p>
          <a:p>
            <a:r>
              <a:rPr lang="es-ES" sz="2800" b="1" i="1" dirty="0">
                <a:latin typeface="Calibri-BoldItalic"/>
              </a:rPr>
              <a:t>final </a:t>
            </a:r>
            <a:r>
              <a:rPr lang="es-ES" sz="2800" i="1" dirty="0" err="1">
                <a:latin typeface="Calibri-Italic"/>
              </a:rPr>
              <a:t>float</a:t>
            </a:r>
            <a:r>
              <a:rPr lang="es-ES" sz="2800" i="1" dirty="0">
                <a:latin typeface="Calibri-Italic"/>
              </a:rPr>
              <a:t> PI = 3.1415926535897932;</a:t>
            </a:r>
          </a:p>
          <a:p>
            <a:endParaRPr lang="es-ES" sz="2800" i="1" dirty="0">
              <a:latin typeface="Calibri-Italic"/>
            </a:endParaRPr>
          </a:p>
          <a:p>
            <a:r>
              <a:rPr lang="es-ES" sz="2800" b="1" i="1" dirty="0">
                <a:latin typeface="Calibri-BoldItalic"/>
              </a:rPr>
              <a:t>final </a:t>
            </a:r>
            <a:r>
              <a:rPr lang="es-ES" sz="2800" i="1" dirty="0" err="1">
                <a:latin typeface="Calibri-Italic"/>
              </a:rPr>
              <a:t>public</a:t>
            </a:r>
            <a:r>
              <a:rPr lang="es-ES" sz="2800" i="1" dirty="0">
                <a:latin typeface="Calibri-Italic"/>
              </a:rPr>
              <a:t> </a:t>
            </a:r>
            <a:r>
              <a:rPr lang="es-ES" sz="2800" i="1" dirty="0" err="1">
                <a:latin typeface="Calibri-Italic"/>
              </a:rPr>
              <a:t>float</a:t>
            </a:r>
            <a:r>
              <a:rPr lang="es-ES" sz="2800" i="1" dirty="0">
                <a:latin typeface="Calibri-Italic"/>
              </a:rPr>
              <a:t> </a:t>
            </a:r>
            <a:r>
              <a:rPr lang="es-ES" sz="2800" i="1" dirty="0" err="1">
                <a:latin typeface="Calibri-Italic"/>
              </a:rPr>
              <a:t>calculaLongitudCircunferencia</a:t>
            </a:r>
            <a:r>
              <a:rPr lang="es-ES" sz="2800" i="1" dirty="0">
                <a:latin typeface="Calibri-Italic"/>
              </a:rPr>
              <a:t>(</a:t>
            </a:r>
            <a:r>
              <a:rPr lang="es-ES" sz="2800" i="1" dirty="0" err="1">
                <a:latin typeface="Calibri-Italic"/>
              </a:rPr>
              <a:t>float</a:t>
            </a:r>
            <a:r>
              <a:rPr lang="es-ES" sz="2800" i="1" dirty="0">
                <a:latin typeface="Calibri-Italic"/>
              </a:rPr>
              <a:t> radio){</a:t>
            </a:r>
          </a:p>
          <a:p>
            <a:r>
              <a:rPr lang="es-ES" sz="2800" b="1" i="1" dirty="0">
                <a:latin typeface="Calibri-BoldItalic"/>
              </a:rPr>
              <a:t>	</a:t>
            </a:r>
            <a:r>
              <a:rPr lang="es-ES" sz="2800" b="1" i="1" dirty="0" err="1">
                <a:latin typeface="Calibri-BoldItalic"/>
              </a:rPr>
              <a:t>return</a:t>
            </a:r>
            <a:r>
              <a:rPr lang="es-ES" sz="2800" b="1" i="1" dirty="0">
                <a:latin typeface="Calibri-BoldItalic"/>
              </a:rPr>
              <a:t> 2*PI*radio;</a:t>
            </a:r>
          </a:p>
          <a:p>
            <a:r>
              <a:rPr lang="es-ES" sz="2800" b="1" i="1" dirty="0">
                <a:latin typeface="Calibri-BoldItalic"/>
              </a:rPr>
              <a:t>}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624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 err="1"/>
              <a:t>Object</a:t>
            </a:r>
            <a:endParaRPr lang="es-ES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F990604-4208-4E87-9A83-0553D4C1F976}"/>
              </a:ext>
            </a:extLst>
          </p:cNvPr>
          <p:cNvSpPr/>
          <p:nvPr/>
        </p:nvSpPr>
        <p:spPr>
          <a:xfrm>
            <a:off x="1127448" y="1340768"/>
            <a:ext cx="10802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>
                <a:latin typeface="Calibri" panose="020F0502020204030204" pitchFamily="34" charset="0"/>
              </a:rPr>
              <a:t>Object</a:t>
            </a:r>
            <a:r>
              <a:rPr lang="es-ES" sz="2800" dirty="0">
                <a:latin typeface="Calibri" panose="020F0502020204030204" pitchFamily="34" charset="0"/>
              </a:rPr>
              <a:t> es una clase definida en </a:t>
            </a:r>
            <a:r>
              <a:rPr lang="es-ES" sz="2800" dirty="0" err="1">
                <a:latin typeface="Calibri" panose="020F0502020204030204" pitchFamily="34" charset="0"/>
              </a:rPr>
              <a:t>package</a:t>
            </a:r>
            <a:r>
              <a:rPr lang="es-ES" sz="2800" dirty="0">
                <a:latin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</a:rPr>
              <a:t>java.lang</a:t>
            </a:r>
            <a:r>
              <a:rPr lang="es-ES" sz="2800" dirty="0">
                <a:latin typeface="Calibri" panose="020F0502020204030204" pitchFamily="34" charset="0"/>
              </a:rPr>
              <a:t>; </a:t>
            </a:r>
          </a:p>
          <a:p>
            <a:endParaRPr lang="es-ES" sz="2800" dirty="0">
              <a:latin typeface="Calibri" panose="020F0502020204030204" pitchFamily="34" charset="0"/>
            </a:endParaRPr>
          </a:p>
          <a:p>
            <a:r>
              <a:rPr lang="es-ES" sz="2800" dirty="0">
                <a:latin typeface="Calibri" panose="020F0502020204030204" pitchFamily="34" charset="0"/>
              </a:rPr>
              <a:t>Todas las nuevas clases heredan de forma automática todos sus métodos. </a:t>
            </a:r>
          </a:p>
          <a:p>
            <a:endParaRPr lang="es-ES" sz="2800" dirty="0">
              <a:latin typeface="Calibri" panose="020F0502020204030204" pitchFamily="34" charset="0"/>
            </a:endParaRPr>
          </a:p>
          <a:p>
            <a:r>
              <a:rPr lang="es-ES" sz="2800" dirty="0">
                <a:latin typeface="Calibri" panose="020F0502020204030204" pitchFamily="34" charset="0"/>
              </a:rPr>
              <a:t>Los principales métodos que vamos a heredar son: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7760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 err="1"/>
              <a:t>Object</a:t>
            </a:r>
            <a:endParaRPr lang="es-ES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344080" y="853571"/>
            <a:ext cx="101531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String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toString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()</a:t>
            </a:r>
          </a:p>
          <a:p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Retorna un texto que representa el objeto.</a:t>
            </a:r>
          </a:p>
          <a:p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Recomendable sobrescribirlo para que muestre un mensaje más agradable.</a:t>
            </a:r>
            <a:b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s-E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Object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clone()</a:t>
            </a:r>
          </a:p>
          <a:p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Retorna un nuevo objeto con la misma estructura y valores que el propio objeto que ha ejecutado la función. Se debe sobrescribir e implementarlo.</a:t>
            </a:r>
          </a:p>
          <a:p>
            <a:endParaRPr lang="es-E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Boolean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equals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(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Object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obj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) </a:t>
            </a:r>
          </a:p>
          <a:p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Indica si el objeto actual es igual que el parámetro.</a:t>
            </a:r>
          </a:p>
          <a:p>
            <a:endParaRPr lang="es-E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void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finalize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()</a:t>
            </a:r>
          </a:p>
          <a:p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Lo llama automáticamente el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garbage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collector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para borrar definitivamente un objeto. No lo llamaremos nosotros manualmente.</a:t>
            </a:r>
            <a:b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int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</a:t>
            </a:r>
            <a:r>
              <a:rPr lang="es-ES" sz="2400" b="1" dirty="0" err="1">
                <a:solidFill>
                  <a:srgbClr val="816000"/>
                </a:solidFill>
                <a:latin typeface="Calibri-Bold"/>
              </a:rPr>
              <a:t>hashCode</a:t>
            </a:r>
            <a:r>
              <a:rPr lang="es-ES" sz="2400" b="1" dirty="0">
                <a:solidFill>
                  <a:srgbClr val="816000"/>
                </a:solidFill>
                <a:latin typeface="Calibri-Bold"/>
              </a:rPr>
              <a:t> () 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Retorna un código hash utilizado en las colecciones.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7889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 err="1"/>
              <a:t>Wrapper</a:t>
            </a:r>
            <a:endParaRPr lang="es-ES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344080" y="853571"/>
            <a:ext cx="101531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Los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Wrappers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son las clases que representan variables primitivas.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Los </a:t>
            </a:r>
            <a:r>
              <a:rPr lang="es-E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wrappers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ofrecen un conjunto de métodos y atributos para trabajar con un tipo primitivo</a:t>
            </a:r>
            <a:r>
              <a:rPr lang="es-ES" dirty="0"/>
              <a:t>.</a:t>
            </a:r>
            <a:r>
              <a:rPr lang="es-ES" sz="24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endParaRPr lang="es-E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4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AD37985D-752C-4527-8985-952718486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36284"/>
              </p:ext>
            </p:extLst>
          </p:nvPr>
        </p:nvGraphicFramePr>
        <p:xfrm>
          <a:off x="2063552" y="2204864"/>
          <a:ext cx="8784368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2184">
                  <a:extLst>
                    <a:ext uri="{9D8B030D-6E8A-4147-A177-3AD203B41FA5}">
                      <a16:colId xmlns:a16="http://schemas.microsoft.com/office/drawing/2014/main" val="2321105691"/>
                    </a:ext>
                  </a:extLst>
                </a:gridCol>
                <a:gridCol w="4392184">
                  <a:extLst>
                    <a:ext uri="{9D8B030D-6E8A-4147-A177-3AD203B41FA5}">
                      <a16:colId xmlns:a16="http://schemas.microsoft.com/office/drawing/2014/main" val="36299547"/>
                    </a:ext>
                  </a:extLst>
                </a:gridCol>
              </a:tblGrid>
              <a:tr h="430150">
                <a:tc>
                  <a:txBody>
                    <a:bodyPr/>
                    <a:lstStyle/>
                    <a:p>
                      <a:r>
                        <a:rPr lang="es-ES" sz="2400" b="1" dirty="0"/>
                        <a:t>Tipo primitivo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b="1" dirty="0" err="1"/>
                        <a:t>Wrapper</a:t>
                      </a:r>
                      <a:r>
                        <a:rPr lang="es-ES" sz="2400" b="1" dirty="0"/>
                        <a:t> asociado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82234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77216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Short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73813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int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err="1"/>
                        <a:t>Int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49947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long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24269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float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err="1"/>
                        <a:t>Float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540034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double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err="1"/>
                        <a:t>Double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83847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character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err="1"/>
                        <a:t>Character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165305"/>
                  </a:ext>
                </a:extLst>
              </a:tr>
              <a:tr h="430150">
                <a:tc>
                  <a:txBody>
                    <a:bodyPr/>
                    <a:lstStyle/>
                    <a:p>
                      <a:r>
                        <a:rPr lang="es-ES" sz="2400" dirty="0" err="1"/>
                        <a:t>boolean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err="1"/>
                        <a:t>Boolean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82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51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b="1" dirty="0" err="1"/>
              <a:t>Wrapper</a:t>
            </a:r>
            <a:endParaRPr lang="es-ES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481A3A-EA86-41EA-81A9-9EDCB8975043}"/>
              </a:ext>
            </a:extLst>
          </p:cNvPr>
          <p:cNvSpPr/>
          <p:nvPr/>
        </p:nvSpPr>
        <p:spPr>
          <a:xfrm>
            <a:off x="1344080" y="853571"/>
            <a:ext cx="105857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Podemos crear una variable a partir de un </a:t>
            </a:r>
            <a:r>
              <a:rPr lang="es-ES" sz="2800" dirty="0" err="1"/>
              <a:t>wrapper</a:t>
            </a:r>
            <a:r>
              <a:rPr lang="es-ES" sz="2800" dirty="0"/>
              <a:t> igual que con cualquier otro tipo de clase. </a:t>
            </a:r>
          </a:p>
          <a:p>
            <a:endParaRPr lang="es-ES" sz="2800" dirty="0"/>
          </a:p>
          <a:p>
            <a:r>
              <a:rPr lang="es-ES" sz="2800" dirty="0"/>
              <a:t>Por ejemplo, para crear una variable que sea un </a:t>
            </a:r>
            <a:r>
              <a:rPr lang="es-ES" sz="2800" dirty="0" err="1"/>
              <a:t>wrapper</a:t>
            </a:r>
            <a:r>
              <a:rPr lang="es-ES" sz="2800" dirty="0"/>
              <a:t> de </a:t>
            </a:r>
            <a:r>
              <a:rPr lang="es-ES" sz="2800" dirty="0" err="1"/>
              <a:t>int</a:t>
            </a:r>
            <a:r>
              <a:rPr lang="es-ES" sz="2800" dirty="0"/>
              <a:t>:</a:t>
            </a:r>
          </a:p>
          <a:p>
            <a:pPr lvl="1"/>
            <a:r>
              <a:rPr lang="es-ES" sz="2800" dirty="0" err="1">
                <a:solidFill>
                  <a:srgbClr val="0070C0"/>
                </a:solidFill>
              </a:rPr>
              <a:t>Integer</a:t>
            </a:r>
            <a:r>
              <a:rPr lang="es-ES" sz="2800" dirty="0">
                <a:solidFill>
                  <a:srgbClr val="0070C0"/>
                </a:solidFill>
              </a:rPr>
              <a:t> numero = new </a:t>
            </a:r>
            <a:r>
              <a:rPr lang="es-ES" sz="2800" dirty="0" err="1">
                <a:solidFill>
                  <a:srgbClr val="0070C0"/>
                </a:solidFill>
              </a:rPr>
              <a:t>Integer</a:t>
            </a:r>
            <a:r>
              <a:rPr lang="es-ES" sz="2800" dirty="0">
                <a:solidFill>
                  <a:srgbClr val="0070C0"/>
                </a:solidFill>
              </a:rPr>
              <a:t>(“89”);</a:t>
            </a:r>
          </a:p>
          <a:p>
            <a:pPr lvl="1"/>
            <a:r>
              <a:rPr lang="es-ES" sz="2800" dirty="0" err="1">
                <a:solidFill>
                  <a:srgbClr val="0070C0"/>
                </a:solidFill>
              </a:rPr>
              <a:t>Integer</a:t>
            </a:r>
            <a:r>
              <a:rPr lang="es-ES" sz="2800" dirty="0">
                <a:solidFill>
                  <a:srgbClr val="0070C0"/>
                </a:solidFill>
              </a:rPr>
              <a:t> numero = new </a:t>
            </a:r>
            <a:r>
              <a:rPr lang="es-ES" sz="2800" dirty="0" err="1">
                <a:solidFill>
                  <a:srgbClr val="0070C0"/>
                </a:solidFill>
              </a:rPr>
              <a:t>Integer</a:t>
            </a:r>
            <a:r>
              <a:rPr lang="es-ES" sz="2800" dirty="0">
                <a:solidFill>
                  <a:srgbClr val="0070C0"/>
                </a:solidFill>
              </a:rPr>
              <a:t>(5);</a:t>
            </a:r>
          </a:p>
          <a:p>
            <a:endParaRPr lang="es-ES" sz="2800" dirty="0"/>
          </a:p>
          <a:p>
            <a:r>
              <a:rPr lang="es-ES" sz="2800" dirty="0"/>
              <a:t>Además también podemos crear una variable de un </a:t>
            </a:r>
            <a:r>
              <a:rPr lang="es-ES" sz="2800" dirty="0" err="1"/>
              <a:t>wrapper</a:t>
            </a:r>
            <a:r>
              <a:rPr lang="es-ES" sz="2800" dirty="0"/>
              <a:t> asignando a la variable directamente la variable primitiva que represente el </a:t>
            </a:r>
            <a:r>
              <a:rPr lang="es-ES" sz="2800" dirty="0" err="1"/>
              <a:t>wrapper</a:t>
            </a:r>
            <a:r>
              <a:rPr lang="es-ES" sz="2800" dirty="0"/>
              <a:t>.</a:t>
            </a:r>
          </a:p>
          <a:p>
            <a:pPr lvl="1"/>
            <a:r>
              <a:rPr lang="es-ES" sz="2800" dirty="0" err="1">
                <a:solidFill>
                  <a:srgbClr val="0070C0"/>
                </a:solidFill>
              </a:rPr>
              <a:t>Integer</a:t>
            </a:r>
            <a:r>
              <a:rPr lang="es-ES" sz="2800" dirty="0">
                <a:solidFill>
                  <a:srgbClr val="0070C0"/>
                </a:solidFill>
              </a:rPr>
              <a:t> numero =55;</a:t>
            </a:r>
          </a:p>
          <a:p>
            <a:pPr lvl="1"/>
            <a:r>
              <a:rPr lang="es-ES" sz="2800" dirty="0" err="1">
                <a:solidFill>
                  <a:srgbClr val="0070C0"/>
                </a:solidFill>
              </a:rPr>
              <a:t>Boolean</a:t>
            </a:r>
            <a:r>
              <a:rPr lang="es-ES" sz="2800" dirty="0">
                <a:solidFill>
                  <a:srgbClr val="0070C0"/>
                </a:solidFill>
              </a:rPr>
              <a:t> </a:t>
            </a:r>
            <a:r>
              <a:rPr lang="es-ES" sz="2800" dirty="0" err="1">
                <a:solidFill>
                  <a:srgbClr val="0070C0"/>
                </a:solidFill>
              </a:rPr>
              <a:t>resul</a:t>
            </a:r>
            <a:r>
              <a:rPr lang="es-ES" sz="2800" dirty="0">
                <a:solidFill>
                  <a:srgbClr val="0070C0"/>
                </a:solidFill>
              </a:rPr>
              <a:t> = false;</a:t>
            </a:r>
            <a:endParaRPr lang="es-ES" sz="54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88640"/>
            <a:ext cx="11018440" cy="781968"/>
          </a:xfrm>
        </p:spPr>
        <p:txBody>
          <a:bodyPr/>
          <a:lstStyle/>
          <a:p>
            <a:r>
              <a:rPr lang="es-ES" b="1" dirty="0" err="1"/>
              <a:t>Wrapper</a:t>
            </a:r>
            <a:endParaRPr lang="es-ES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6ACE800-7942-47F8-9BFC-AFCE9416178E}"/>
              </a:ext>
            </a:extLst>
          </p:cNvPr>
          <p:cNvSpPr/>
          <p:nvPr/>
        </p:nvSpPr>
        <p:spPr>
          <a:xfrm>
            <a:off x="1127448" y="1124744"/>
            <a:ext cx="93610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</a:rPr>
              <a:t>Principales métodos del </a:t>
            </a:r>
            <a:r>
              <a:rPr lang="es-ES" sz="2800" dirty="0" err="1">
                <a:latin typeface="Calibri" panose="020F0502020204030204" pitchFamily="34" charset="0"/>
              </a:rPr>
              <a:t>wrapper</a:t>
            </a:r>
            <a:r>
              <a:rPr lang="es-ES" sz="2800" dirty="0">
                <a:latin typeface="Calibri" panose="020F0502020204030204" pitchFamily="34" charset="0"/>
              </a:rPr>
              <a:t> </a:t>
            </a:r>
            <a:r>
              <a:rPr lang="es-ES" sz="2800" dirty="0" err="1">
                <a:latin typeface="Calibri" panose="020F0502020204030204" pitchFamily="34" charset="0"/>
              </a:rPr>
              <a:t>Integer</a:t>
            </a:r>
            <a:endParaRPr lang="es-ES" sz="2800" dirty="0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859CE8D1-AF8C-4043-8ECA-AFD843E8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50653"/>
              </p:ext>
            </p:extLst>
          </p:nvPr>
        </p:nvGraphicFramePr>
        <p:xfrm>
          <a:off x="1480208" y="1768748"/>
          <a:ext cx="9736856" cy="451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8428">
                  <a:extLst>
                    <a:ext uri="{9D8B030D-6E8A-4147-A177-3AD203B41FA5}">
                      <a16:colId xmlns:a16="http://schemas.microsoft.com/office/drawing/2014/main" val="2913650991"/>
                    </a:ext>
                  </a:extLst>
                </a:gridCol>
                <a:gridCol w="4868428">
                  <a:extLst>
                    <a:ext uri="{9D8B030D-6E8A-4147-A177-3AD203B41FA5}">
                      <a16:colId xmlns:a16="http://schemas.microsoft.com/office/drawing/2014/main" val="2080576034"/>
                    </a:ext>
                  </a:extLst>
                </a:gridCol>
              </a:tblGrid>
              <a:tr h="505942">
                <a:tc>
                  <a:txBody>
                    <a:bodyPr/>
                    <a:lstStyle/>
                    <a:p>
                      <a:pPr algn="ctr"/>
                      <a:r>
                        <a:rPr lang="es-ES" sz="2200" b="1" dirty="0">
                          <a:solidFill>
                            <a:schemeClr val="bg1"/>
                          </a:solidFill>
                          <a:latin typeface="Calibri-Bold"/>
                        </a:rPr>
                        <a:t>Método</a:t>
                      </a:r>
                      <a:endParaRPr lang="es-ES" sz="2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b="1" dirty="0">
                          <a:solidFill>
                            <a:schemeClr val="bg1"/>
                          </a:solidFill>
                          <a:latin typeface="Calibri-Bold"/>
                        </a:rPr>
                        <a:t>Descripción</a:t>
                      </a:r>
                      <a:endParaRPr lang="es-ES" sz="2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293030"/>
                  </a:ext>
                </a:extLst>
              </a:tr>
              <a:tr h="505942">
                <a:tc>
                  <a:txBody>
                    <a:bodyPr/>
                    <a:lstStyle/>
                    <a:p>
                      <a:pPr algn="ctr"/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new </a:t>
                      </a:r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) </a:t>
                      </a:r>
                      <a:endParaRPr lang="es-E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Constructor que recibe un valor entero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455009"/>
                  </a:ext>
                </a:extLst>
              </a:tr>
              <a:tr h="505942">
                <a:tc>
                  <a:txBody>
                    <a:bodyPr/>
                    <a:lstStyle/>
                    <a:p>
                      <a:pPr algn="ctr"/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new </a:t>
                      </a:r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String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) </a:t>
                      </a:r>
                      <a:endParaRPr lang="es-E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Constructor que recibe un valor 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String</a:t>
                      </a:r>
                      <a:endParaRPr lang="es-E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1002233"/>
                  </a:ext>
                </a:extLst>
              </a:tr>
              <a:tr h="505942">
                <a:tc>
                  <a:txBody>
                    <a:bodyPr/>
                    <a:lstStyle/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.parseInt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String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) </a:t>
                      </a:r>
                      <a:endParaRPr lang="es-E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Convierte una 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string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a un valor entero</a:t>
                      </a:r>
                      <a:endParaRPr lang="es-E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020463"/>
                  </a:ext>
                </a:extLst>
              </a:tr>
              <a:tr h="2493572">
                <a:tc>
                  <a:txBody>
                    <a:bodyPr/>
                    <a:lstStyle/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.byteValue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.shortValue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.intValue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.longValue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.doubleValue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  <a:p>
                      <a:pPr algn="ctr"/>
                      <a:r>
                        <a:rPr lang="es-ES" sz="2200" b="1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Integer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.floatValue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Convierte el valor del </a:t>
                      </a:r>
                      <a:r>
                        <a:rPr lang="es-ES" sz="22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wrapper</a:t>
                      </a:r>
                      <a:r>
                        <a:rPr lang="es-ES" sz="22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a una variable primitiva</a:t>
                      </a:r>
                      <a:endParaRPr lang="es-ES" sz="2200" dirty="0"/>
                    </a:p>
                    <a:p>
                      <a:pPr algn="ctr"/>
                      <a:endParaRPr lang="es-E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9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23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CORRECTO de encapsulamiento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186BDA-545C-4DFC-8328-2A42780F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41093"/>
              </p:ext>
            </p:extLst>
          </p:nvPr>
        </p:nvGraphicFramePr>
        <p:xfrm>
          <a:off x="1199456" y="1798750"/>
          <a:ext cx="9146232" cy="4358640"/>
        </p:xfrm>
        <a:graphic>
          <a:graphicData uri="http://schemas.openxmlformats.org/drawingml/2006/table">
            <a:tbl>
              <a:tblPr/>
              <a:tblGrid>
                <a:gridCol w="9146232">
                  <a:extLst>
                    <a:ext uri="{9D8B030D-6E8A-4147-A177-3AD203B41FA5}">
                      <a16:colId xmlns:a16="http://schemas.microsoft.com/office/drawing/2014/main" val="4269743893"/>
                    </a:ext>
                  </a:extLst>
                </a:gridCol>
              </a:tblGrid>
              <a:tr h="3977451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private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nombre;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private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patas;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(){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return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nombre;}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(){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return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patas;}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String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nuevoNombre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){ nombre =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nuevoNombre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  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int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numeroPatas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){ patas =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numeroPatas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;}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}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 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//Mi método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main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...</a:t>
                      </a:r>
                    </a:p>
                    <a:p>
                      <a:pPr algn="l" fontAlgn="base"/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Gato g = new Gato();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g.setNombre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("Nemo");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g.setPatas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(3);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System.out.println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("Mi gato se llama: " +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g.getNombre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());</a:t>
                      </a:r>
                    </a:p>
                    <a:p>
                      <a:pPr algn="l" fontAlgn="base"/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System.out.println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("El número de patas de mi gato es: " + </a:t>
                      </a:r>
                      <a:r>
                        <a:rPr lang="es-ES" sz="2000" dirty="0" err="1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g.getPatas</a:t>
                      </a:r>
                      <a:r>
                        <a:rPr lang="es-ES" sz="20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());</a:t>
                      </a:r>
                      <a:endParaRPr lang="es-ES" sz="20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535643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6A33C465-B54A-4EDF-BDC3-6A59C70D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60" y="2060848"/>
            <a:ext cx="2242368" cy="2242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1446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8" y="16024"/>
            <a:ext cx="11018440" cy="781968"/>
          </a:xfrm>
        </p:spPr>
        <p:txBody>
          <a:bodyPr/>
          <a:lstStyle/>
          <a:p>
            <a:r>
              <a:rPr lang="es-ES" dirty="0"/>
              <a:t>Pilares de la POO: </a:t>
            </a:r>
            <a:r>
              <a:rPr lang="es-ES" b="1" dirty="0">
                <a:solidFill>
                  <a:srgbClr val="FF0000"/>
                </a:solidFill>
              </a:rPr>
              <a:t>Ejemplo de NO encapsulamiento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1B2C14-F12B-445A-8067-B36786A41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3"/>
          <a:stretch/>
        </p:blipFill>
        <p:spPr>
          <a:xfrm>
            <a:off x="9983824" y="994994"/>
            <a:ext cx="1873424" cy="1855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43E5FB-0B9B-46D9-9D51-10797720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"/>
          <a:stretch/>
        </p:blipFill>
        <p:spPr>
          <a:xfrm>
            <a:off x="1271464" y="620687"/>
            <a:ext cx="4392488" cy="6137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28B15E-3A01-497D-A50D-F29457E3F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31" y="3878021"/>
            <a:ext cx="5606534" cy="2304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821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Modificadores de acceso </a:t>
            </a:r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Private</a:t>
            </a:r>
            <a:r>
              <a:rPr lang="es-ES" b="1" dirty="0">
                <a:solidFill>
                  <a:srgbClr val="FF0000"/>
                </a:solidFill>
              </a:rPr>
              <a:t>, sin identificar, </a:t>
            </a:r>
            <a:r>
              <a:rPr lang="es-ES" b="1" dirty="0" err="1">
                <a:solidFill>
                  <a:srgbClr val="FF0000"/>
                </a:solidFill>
              </a:rPr>
              <a:t>Protected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Public</a:t>
            </a:r>
            <a:r>
              <a:rPr lang="es-ES" b="1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F186BDA-545C-4DFC-8328-2A42780F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07700"/>
              </p:ext>
            </p:extLst>
          </p:nvPr>
        </p:nvGraphicFramePr>
        <p:xfrm>
          <a:off x="1199456" y="1798750"/>
          <a:ext cx="9146232" cy="4663440"/>
        </p:xfrm>
        <a:graphic>
          <a:graphicData uri="http://schemas.openxmlformats.org/drawingml/2006/table">
            <a:tbl>
              <a:tblPr/>
              <a:tblGrid>
                <a:gridCol w="9146232">
                  <a:extLst>
                    <a:ext uri="{9D8B030D-6E8A-4147-A177-3AD203B41FA5}">
                      <a16:colId xmlns:a16="http://schemas.microsoft.com/office/drawing/2014/main" val="4269743893"/>
                    </a:ext>
                  </a:extLst>
                </a:gridCol>
              </a:tblGrid>
              <a:tr h="3977451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Los posibles modificadores de acceso para atributos y métodos son:</a:t>
                      </a:r>
                    </a:p>
                    <a:p>
                      <a:pPr algn="l" fontAlgn="base"/>
                      <a:endParaRPr lang="es-ES" sz="240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• </a:t>
                      </a:r>
                      <a:r>
                        <a:rPr lang="es-ES" sz="2800" b="1" dirty="0" err="1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private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solo tiene acceso a estas variables y métodos la propia Clase.</a:t>
                      </a:r>
                    </a:p>
                    <a:p>
                      <a:pPr algn="l" fontAlgn="base"/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• </a:t>
                      </a:r>
                      <a:r>
                        <a:rPr lang="es-ES" sz="2800" b="1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Sin modificador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solo tienen acceso a estas variables y métodos las clases definidas en el mismo </a:t>
                      </a:r>
                      <a:r>
                        <a:rPr lang="es-ES" sz="280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package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.</a:t>
                      </a:r>
                    </a:p>
                    <a:p>
                      <a:pPr algn="l" fontAlgn="base"/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• </a:t>
                      </a:r>
                      <a:r>
                        <a:rPr lang="es-ES" sz="2800" b="1" dirty="0" err="1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protected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solo tienen acceso a estas variables y métodos las clases definidas en el mismo </a:t>
                      </a:r>
                      <a:r>
                        <a:rPr lang="es-ES" sz="280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package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y las Clases derivadas de la propia Clase.</a:t>
                      </a:r>
                    </a:p>
                    <a:p>
                      <a:pPr algn="l" fontAlgn="base"/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• </a:t>
                      </a:r>
                      <a:r>
                        <a:rPr lang="es-ES" sz="2800" b="1" dirty="0" err="1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public</a:t>
                      </a:r>
                      <a:r>
                        <a:rPr lang="es-ES" sz="280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tienen acceso a estas variables y métodos todas las Clases que las quieran usar.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535643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6A33C465-B54A-4EDF-BDC3-6A59C70D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549" y="1880150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567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1018440" cy="781968"/>
          </a:xfrm>
        </p:spPr>
        <p:txBody>
          <a:bodyPr/>
          <a:lstStyle/>
          <a:p>
            <a:r>
              <a:rPr lang="es-ES" dirty="0"/>
              <a:t>Modificadores de acceso </a:t>
            </a:r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Private</a:t>
            </a:r>
            <a:r>
              <a:rPr lang="es-ES" b="1" dirty="0">
                <a:solidFill>
                  <a:srgbClr val="FF0000"/>
                </a:solidFill>
              </a:rPr>
              <a:t>, sin identificar, </a:t>
            </a:r>
            <a:r>
              <a:rPr lang="es-ES" b="1" dirty="0" err="1">
                <a:solidFill>
                  <a:srgbClr val="FF0000"/>
                </a:solidFill>
              </a:rPr>
              <a:t>Protected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Public</a:t>
            </a:r>
            <a:r>
              <a:rPr lang="es-E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33C465-B54A-4EDF-BDC3-6A59C70D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549" y="1880150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214D9D-9E6A-4F3F-87F3-046E9B02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880150"/>
            <a:ext cx="8946493" cy="42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/>
              <a:t>Modificadores de acceso</a:t>
            </a:r>
            <a:br>
              <a:rPr lang="es-ES" dirty="0"/>
            </a:br>
            <a:r>
              <a:rPr lang="es-ES" b="1" dirty="0">
                <a:solidFill>
                  <a:srgbClr val="FF0000"/>
                </a:solidFill>
              </a:rPr>
              <a:t>(</a:t>
            </a:r>
            <a:r>
              <a:rPr lang="es-ES" b="1" dirty="0" err="1">
                <a:solidFill>
                  <a:srgbClr val="FF0000"/>
                </a:solidFill>
              </a:rPr>
              <a:t>Private</a:t>
            </a:r>
            <a:r>
              <a:rPr lang="es-ES" b="1" dirty="0">
                <a:solidFill>
                  <a:srgbClr val="FF0000"/>
                </a:solidFill>
              </a:rPr>
              <a:t>, sin identificar, </a:t>
            </a:r>
            <a:r>
              <a:rPr lang="es-ES" b="1" dirty="0" err="1">
                <a:solidFill>
                  <a:srgbClr val="FF0000"/>
                </a:solidFill>
              </a:rPr>
              <a:t>Protected</a:t>
            </a:r>
            <a:r>
              <a:rPr lang="es-ES" b="1" dirty="0">
                <a:solidFill>
                  <a:srgbClr val="FF0000"/>
                </a:solidFill>
              </a:rPr>
              <a:t>, </a:t>
            </a:r>
            <a:r>
              <a:rPr lang="es-ES" b="1" dirty="0" err="1">
                <a:solidFill>
                  <a:srgbClr val="FF0000"/>
                </a:solidFill>
              </a:rPr>
              <a:t>Public</a:t>
            </a:r>
            <a:r>
              <a:rPr lang="es-E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3A1C35-6F62-4D06-88D1-29E20B6E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196752"/>
            <a:ext cx="4032448" cy="57041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36848A-2C6D-4F64-A7FB-96C9CC70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76" y="1246846"/>
            <a:ext cx="4749264" cy="23261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33C465-B54A-4EDF-BDC3-6A59C70D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4437112"/>
            <a:ext cx="1872208" cy="1872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D19267-5D6B-4697-86B0-2B1D0615F7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03"/>
          <a:stretch/>
        </p:blipFill>
        <p:spPr>
          <a:xfrm>
            <a:off x="9912424" y="2501382"/>
            <a:ext cx="1873424" cy="1855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ABE28C8-A909-48AF-BA44-DA52FA6CB266}"/>
              </a:ext>
            </a:extLst>
          </p:cNvPr>
          <p:cNvCxnSpPr/>
          <p:nvPr/>
        </p:nvCxnSpPr>
        <p:spPr>
          <a:xfrm flipH="1" flipV="1">
            <a:off x="8760296" y="2780928"/>
            <a:ext cx="1152128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97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8A3A55-9D83-4183-B0DC-0DC11E7A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88640"/>
            <a:ext cx="11018440" cy="781968"/>
          </a:xfrm>
        </p:spPr>
        <p:txBody>
          <a:bodyPr/>
          <a:lstStyle/>
          <a:p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0482" name="Picture 2" descr="Best Practices for Java Getter and Setter - DZone Java">
            <a:extLst>
              <a:ext uri="{FF2B5EF4-FFF2-40B4-BE49-F238E27FC236}">
                <a16:creationId xmlns:a16="http://schemas.microsoft.com/office/drawing/2014/main" id="{A3187520-21D1-445E-9593-1DEED90CC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9"/>
          <a:stretch/>
        </p:blipFill>
        <p:spPr bwMode="auto">
          <a:xfrm>
            <a:off x="1105739" y="1556792"/>
            <a:ext cx="10629809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24C7ED7-7BF3-4F14-B6DE-4A2657A4D1E6}"/>
              </a:ext>
            </a:extLst>
          </p:cNvPr>
          <p:cNvSpPr/>
          <p:nvPr/>
        </p:nvSpPr>
        <p:spPr>
          <a:xfrm>
            <a:off x="1149727" y="970608"/>
            <a:ext cx="10586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Calibri" panose="020F0502020204030204" pitchFamily="34" charset="0"/>
              </a:rPr>
              <a:t>Para gestionar estas operaciones de asignación y obtención de atributos</a:t>
            </a:r>
          </a:p>
          <a:p>
            <a:r>
              <a:rPr lang="es-ES" sz="2800" dirty="0">
                <a:latin typeface="Calibri" panose="020F0502020204030204" pitchFamily="34" charset="0"/>
              </a:rPr>
              <a:t>utilizaremos las funciones que clasificaremos como </a:t>
            </a:r>
            <a:r>
              <a:rPr lang="es-ES" sz="2800" dirty="0" err="1">
                <a:latin typeface="Calibri" panose="020F0502020204030204" pitchFamily="34" charset="0"/>
              </a:rPr>
              <a:t>Getters</a:t>
            </a:r>
            <a:r>
              <a:rPr lang="es-ES" sz="2800" dirty="0">
                <a:latin typeface="Calibri" panose="020F0502020204030204" pitchFamily="34" charset="0"/>
              </a:rPr>
              <a:t> y </a:t>
            </a:r>
            <a:r>
              <a:rPr lang="es-ES" sz="2800" dirty="0" err="1">
                <a:latin typeface="Calibri" panose="020F0502020204030204" pitchFamily="34" charset="0"/>
              </a:rPr>
              <a:t>Setters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48782394"/>
      </p:ext>
    </p:extLst>
  </p:cSld>
  <p:clrMapOvr>
    <a:masterClrMapping/>
  </p:clrMapOvr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11884</TotalTime>
  <Words>1475</Words>
  <Application>Microsoft Office PowerPoint</Application>
  <PresentationFormat>Panorámica</PresentationFormat>
  <Paragraphs>180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Calibri-Bold</vt:lpstr>
      <vt:lpstr>Calibri-BoldItalic</vt:lpstr>
      <vt:lpstr>Calibri-Italic</vt:lpstr>
      <vt:lpstr>inherit</vt:lpstr>
      <vt:lpstr>Linkia</vt:lpstr>
      <vt:lpstr>Presentación de PowerPoint</vt:lpstr>
      <vt:lpstr>Pilares de la POO: Encapsulamiento</vt:lpstr>
      <vt:lpstr>Pilares de la POO: Ejemplo de NO encapsulamiento</vt:lpstr>
      <vt:lpstr>Pilares de la POO: Ejemplo CORRECTO de encapsulamiento</vt:lpstr>
      <vt:lpstr>Pilares de la POO: Ejemplo de NO encapsulamiento</vt:lpstr>
      <vt:lpstr>Modificadores de acceso (Private, sin identificar, Protected, Public)</vt:lpstr>
      <vt:lpstr>Modificadores de acceso (Private, sin identificar, Protected, Public)</vt:lpstr>
      <vt:lpstr>Modificadores de acceso (Private, sin identificar, Protected, Public)</vt:lpstr>
      <vt:lpstr>Getters y Setters</vt:lpstr>
      <vt:lpstr>Getters y Setters: Getters</vt:lpstr>
      <vt:lpstr>Getters y Setters: Getters y Setters</vt:lpstr>
      <vt:lpstr>Getters y Setters: Getters</vt:lpstr>
      <vt:lpstr>Getters y Setters: Getters</vt:lpstr>
      <vt:lpstr>Getters y Setters: Getters</vt:lpstr>
      <vt:lpstr>Getters y Setters: Getters</vt:lpstr>
      <vt:lpstr>Getters y Setters: Setters</vt:lpstr>
      <vt:lpstr>Getters y Setters: Setters</vt:lpstr>
      <vt:lpstr>Getters y Setters: Setters</vt:lpstr>
      <vt:lpstr>Herencia</vt:lpstr>
      <vt:lpstr>Herencia</vt:lpstr>
      <vt:lpstr>Herencia: ejemplo que NO UTILIZA Herencia</vt:lpstr>
      <vt:lpstr>Herencia: ejemplo que SI UTILIZA Herencia</vt:lpstr>
      <vt:lpstr>Uso de Super</vt:lpstr>
      <vt:lpstr>Uso de Super</vt:lpstr>
      <vt:lpstr>Uso de Super</vt:lpstr>
      <vt:lpstr>Sobreescritura de métodos</vt:lpstr>
      <vt:lpstr>Sobreescritura de métodos: Ejemplo</vt:lpstr>
      <vt:lpstr>Sobreescritura de métodos: Ejemplo (cont.)</vt:lpstr>
      <vt:lpstr>Sobreescritura de métodos: Ejemplo (cont.)</vt:lpstr>
      <vt:lpstr>Final</vt:lpstr>
      <vt:lpstr>Object</vt:lpstr>
      <vt:lpstr>Object</vt:lpstr>
      <vt:lpstr>Wrapper</vt:lpstr>
      <vt:lpstr>Wrapper</vt:lpstr>
      <vt:lpstr>Wrapper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Angel</cp:lastModifiedBy>
  <cp:revision>184</cp:revision>
  <dcterms:created xsi:type="dcterms:W3CDTF">2012-09-14T09:01:05Z</dcterms:created>
  <dcterms:modified xsi:type="dcterms:W3CDTF">2021-10-03T11:12:49Z</dcterms:modified>
</cp:coreProperties>
</file>